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40" r:id="rId3"/>
    <p:sldId id="257" r:id="rId4"/>
    <p:sldId id="311" r:id="rId5"/>
    <p:sldId id="316" r:id="rId6"/>
    <p:sldId id="260" r:id="rId7"/>
    <p:sldId id="321" r:id="rId8"/>
    <p:sldId id="332" r:id="rId9"/>
    <p:sldId id="331" r:id="rId10"/>
    <p:sldId id="262" r:id="rId11"/>
    <p:sldId id="263" r:id="rId12"/>
    <p:sldId id="336" r:id="rId13"/>
    <p:sldId id="264" r:id="rId14"/>
    <p:sldId id="315" r:id="rId15"/>
    <p:sldId id="313" r:id="rId16"/>
    <p:sldId id="265" r:id="rId17"/>
    <p:sldId id="318" r:id="rId18"/>
    <p:sldId id="319" r:id="rId19"/>
    <p:sldId id="267" r:id="rId20"/>
    <p:sldId id="271" r:id="rId21"/>
    <p:sldId id="268" r:id="rId22"/>
    <p:sldId id="269" r:id="rId23"/>
    <p:sldId id="270" r:id="rId24"/>
    <p:sldId id="273" r:id="rId25"/>
    <p:sldId id="328" r:id="rId26"/>
    <p:sldId id="330" r:id="rId27"/>
    <p:sldId id="342" r:id="rId28"/>
    <p:sldId id="329" r:id="rId29"/>
    <p:sldId id="284" r:id="rId30"/>
    <p:sldId id="327" r:id="rId31"/>
    <p:sldId id="333" r:id="rId32"/>
    <p:sldId id="344" r:id="rId33"/>
    <p:sldId id="335" r:id="rId34"/>
    <p:sldId id="337" r:id="rId35"/>
    <p:sldId id="338" r:id="rId36"/>
    <p:sldId id="339" r:id="rId37"/>
    <p:sldId id="343"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42" autoAdjust="0"/>
  </p:normalViewPr>
  <p:slideViewPr>
    <p:cSldViewPr>
      <p:cViewPr varScale="1">
        <p:scale>
          <a:sx n="60" d="100"/>
          <a:sy n="60" d="100"/>
        </p:scale>
        <p:origin x="-1766" y="-86"/>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6/13/2018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MGI/2-27-17%20MGI.jp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ZFIN/For%20Presentations/2-27-17%20ZFIN%20Jax.jp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google.com/document/d/15U4sDU8Hd_lSZJZJl8NywleNxHcX7wfnoT8j316STQo/edit"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GENO is an ontology -  a formal, computable model of the domain of assertions and the evidence and provenance supporting them.</a:t>
            </a:r>
          </a:p>
          <a:p>
            <a:pPr rtl="0" fontAlgn="ctr"/>
            <a:r>
              <a:rPr lang="en-US" sz="1200" kern="1200" dirty="0" smtClean="0">
                <a:solidFill>
                  <a:schemeClr val="tx1"/>
                </a:solidFill>
                <a:effectLst/>
                <a:latin typeface="+mn-lt"/>
                <a:ea typeface="+mn-ea"/>
                <a:cs typeface="+mn-cs"/>
              </a:rPr>
              <a:t>ontologies are 'open world' models of a domain, but not schema.  Ontologies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define necessary and sufficient conditions for class membership, using the OWL description logic language </a:t>
            </a:r>
            <a:endParaRPr lang="en-US" sz="14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(i.e. they capture properties that all instances MUST have in reality  - but don’t specify properties that they CAN have)</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Monarch defines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formal information model for genotype</a:t>
            </a:r>
            <a:r>
              <a:rPr lang="en-US" sz="1200" kern="1200" baseline="0" dirty="0" smtClean="0">
                <a:solidFill>
                  <a:schemeClr val="tx1"/>
                </a:solidFill>
                <a:effectLst/>
                <a:latin typeface="+mn-lt"/>
                <a:ea typeface="+mn-ea"/>
                <a:cs typeface="+mn-cs"/>
              </a:rPr>
              <a:t> </a:t>
            </a:r>
            <a:r>
              <a:rPr lang="en-US" sz="1200" kern="1200" baseline="0" smtClean="0">
                <a:solidFill>
                  <a:schemeClr val="tx1"/>
                </a:solidFill>
                <a:effectLst/>
                <a:latin typeface="+mn-lt"/>
                <a:ea typeface="+mn-ea"/>
                <a:cs typeface="+mn-cs"/>
              </a:rPr>
              <a:t>representaiton</a:t>
            </a:r>
            <a:r>
              <a:rPr lang="en-US" sz="1200" kern="120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using terms/constructs/design patterns defined in GENO – to support creation of formal, computable schema that can be used to constrain</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validate data, and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share with others who may want to adopt our modeling approaches.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Uses and is types and relationships defined in the ontology, and consistent with logic defined in the ontology. and will support creation of formal</a:t>
            </a:r>
            <a:r>
              <a:rPr lang="en-US" sz="1200" kern="1200" baseline="0" dirty="0" smtClean="0">
                <a:solidFill>
                  <a:schemeClr val="tx1"/>
                </a:solidFill>
                <a:effectLst/>
                <a:latin typeface="+mn-lt"/>
                <a:ea typeface="+mn-ea"/>
                <a:cs typeface="+mn-cs"/>
              </a:rPr>
              <a:t> schema that </a:t>
            </a:r>
            <a:r>
              <a:rPr lang="en-US" sz="1200" kern="1200" dirty="0" smtClean="0">
                <a:solidFill>
                  <a:schemeClr val="tx1"/>
                </a:solidFill>
                <a:effectLst/>
                <a:latin typeface="+mn-lt"/>
                <a:ea typeface="+mn-ea"/>
                <a:cs typeface="+mn-cs"/>
              </a:rPr>
              <a:t>add closed world constraints to specify how data must be structured using GENO based on application specific requirements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e.g.  when creating an instance of class x, attributes 1, 2, 3 are required, 4, 5, 6 are optional). And will define data types for each attribute (e.g. string, data time, array/list, reference to another object in the data, of values from a value set)</a:t>
            </a:r>
            <a:endParaRPr lang="en-US" sz="14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 phenotype propagation as shown above would be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in the genotype is acceptable. See paper here: https://jbiomedsem.biomedcentral.com/articles/10.1186/s13326-016-0054-4.</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case is large deficiencies/deletions that may me asserted to affect multiple genes – Care should be taken not to propagate phenotypes to all genes affected (unless there is additional evidence implicating one in particular)</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21</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23</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Jpg version of this cmap is  </a:t>
            </a:r>
            <a:r>
              <a:rPr lang="en-US" dirty="0" smtClean="0">
                <a:solidFill>
                  <a:srgbClr val="C00000"/>
                </a:solidFill>
                <a:hlinkClick r:id="rId3"/>
              </a:rPr>
              <a:t>here</a:t>
            </a:r>
            <a:r>
              <a:rPr lang="en-US" dirty="0" smtClean="0">
                <a:solidFill>
                  <a:srgbClr val="C00000"/>
                </a:solidFill>
              </a:rPr>
              <a:t>.</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Too large to show on a single slide - see jpg version of several examples  </a:t>
            </a:r>
            <a:r>
              <a:rPr lang="en-US" dirty="0" smtClean="0">
                <a:solidFill>
                  <a:srgbClr val="C00000"/>
                </a:solidFill>
                <a:hlinkClick r:id="rId3"/>
              </a:rPr>
              <a:t>here</a:t>
            </a:r>
            <a:r>
              <a:rPr lang="en-US" dirty="0" smtClean="0">
                <a:solidFill>
                  <a:srgbClr val="C00000"/>
                </a:solidFill>
              </a:rPr>
              <a:t>.</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Simplified model, omitting ‘levels’ without identifiers</a:t>
            </a:r>
            <a:r>
              <a:rPr lang="en-US" baseline="0" dirty="0" smtClean="0">
                <a:solidFill>
                  <a:srgbClr val="C00000"/>
                </a:solidFill>
              </a:rPr>
              <a:t> in ZFIN source.</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This is a particularly complex genotype.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genotype and its modeling are discussed in detail </a:t>
            </a:r>
            <a:r>
              <a:rPr lang="en-US" sz="1200" kern="1200" dirty="0" smtClean="0">
                <a:solidFill>
                  <a:schemeClr val="tx1"/>
                </a:solidFill>
                <a:effectLst/>
                <a:latin typeface="+mn-lt"/>
                <a:ea typeface="+mn-ea"/>
                <a:cs typeface="+mn-cs"/>
                <a:hlinkClick r:id="rId3"/>
              </a:rPr>
              <a:t>here</a:t>
            </a:r>
            <a:r>
              <a:rPr lang="en-US" sz="1200" kern="1200" dirty="0" smtClean="0">
                <a:solidFill>
                  <a:schemeClr val="tx1"/>
                </a:solidFill>
                <a:effectLst/>
                <a:latin typeface="+mn-lt"/>
                <a:ea typeface="+mn-ea"/>
                <a:cs typeface="+mn-cs"/>
              </a:rPr>
              <a:t>, but the</a:t>
            </a:r>
            <a:r>
              <a:rPr lang="en-US" sz="1200" kern="1200" baseline="0" dirty="0" smtClean="0">
                <a:solidFill>
                  <a:schemeClr val="tx1"/>
                </a:solidFill>
                <a:effectLst/>
                <a:latin typeface="+mn-lt"/>
                <a:ea typeface="+mn-ea"/>
                <a:cs typeface="+mn-cs"/>
              </a:rPr>
              <a:t> GENO model above is</a:t>
            </a:r>
            <a:r>
              <a:rPr lang="en-US" sz="1200" kern="1200" dirty="0" smtClean="0">
                <a:solidFill>
                  <a:schemeClr val="tx1"/>
                </a:solidFill>
                <a:effectLst/>
                <a:latin typeface="+mn-lt"/>
                <a:ea typeface="+mn-ea"/>
                <a:cs typeface="+mn-cs"/>
              </a:rPr>
              <a:t> not yet final or implemented in Monarch.</a:t>
            </a:r>
            <a:endParaRPr lang="en-US" baseline="0" dirty="0" smtClean="0"/>
          </a:p>
          <a:p>
            <a:pPr rtl="0" fontAlgn="ct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feature</a:t>
            </a:r>
            <a:r>
              <a:rPr lang="en-US" sz="1200" baseline="0" dirty="0" smtClean="0"/>
              <a:t> </a:t>
            </a:r>
            <a:r>
              <a:rPr lang="en-US" sz="1200" dirty="0" smtClean="0"/>
              <a:t>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29</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5</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background genotype, </a:t>
            </a:r>
            <a:r>
              <a:rPr lang="en-US" baseline="0" dirty="0" smtClean="0"/>
              <a:t>which </a:t>
            </a:r>
            <a:r>
              <a:rPr lang="en-US" baseline="0" dirty="0" smtClean="0"/>
              <a:t>describes </a:t>
            </a:r>
            <a:r>
              <a:rPr lang="en-US" baseline="0" dirty="0" smtClean="0"/>
              <a:t>a characterized </a:t>
            </a:r>
            <a:r>
              <a:rPr lang="en-US" baseline="0" dirty="0" smtClean="0"/>
              <a:t>reference/background </a:t>
            </a:r>
            <a:r>
              <a:rPr lang="en-US" baseline="0" dirty="0" smtClean="0"/>
              <a:t>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alleles </a:t>
            </a:r>
            <a:r>
              <a:rPr lang="en-US" b="0" baseline="0" dirty="0" smtClean="0"/>
              <a:t> (shown here is a ‘haplotype’, typically a ‘gene allele’, representing a continuous extent of sequence that contains one or more alterations. Such haplotypes/gene </a:t>
            </a:r>
            <a:r>
              <a:rPr lang="en-US" b="0" baseline="0" dirty="0" err="1" smtClean="0"/>
              <a:t>allleles</a:t>
            </a:r>
            <a:r>
              <a:rPr lang="en-US" b="1" baseline="0" dirty="0" smtClean="0"/>
              <a:t> </a:t>
            </a:r>
            <a:r>
              <a:rPr lang="en-US" b="0" baseline="0" dirty="0" smtClean="0"/>
              <a:t>can then be decomposed </a:t>
            </a:r>
            <a:r>
              <a:rPr lang="en-US" b="0" baseline="0" dirty="0" smtClean="0"/>
              <a:t>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8</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10</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6/13/2018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lucidchart.com/documents/edit/6e4a4628-485c-4817-9ead-6254b7d78ff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www.informatics.jax.org/accession/MGI:3784385"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bit.ly/2D9b0nt" TargetMode="External"/><Relationship Id="rId4" Type="http://schemas.openxmlformats.org/officeDocument/2006/relationships/hyperlink" Target="https://github.com/monarch-initiative/ingest-artifacts/blob/master/sources/Flybase/4-7-17%20Flybase.jp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a:t>
            </a:r>
            <a:r>
              <a:rPr lang="en-US" dirty="0" smtClean="0">
                <a:latin typeface="Times New Roman" panose="02020603050405020304" pitchFamily="18" charset="0"/>
                <a:cs typeface="Times New Roman" panose="02020603050405020304" pitchFamily="18" charset="0"/>
              </a:rPr>
              <a:t>complete </a:t>
            </a:r>
            <a:r>
              <a:rPr lang="en-US" dirty="0">
                <a:latin typeface="Times New Roman" panose="02020603050405020304" pitchFamily="18" charset="0"/>
                <a:cs typeface="Times New Roman" panose="02020603050405020304" pitchFamily="18" charset="0"/>
              </a:rPr>
              <a:t>and connected model of genetic </a:t>
            </a:r>
            <a:r>
              <a:rPr lang="en-US" dirty="0" smtClean="0">
                <a:latin typeface="Times New Roman" panose="02020603050405020304" pitchFamily="18" charset="0"/>
                <a:cs typeface="Times New Roman" panose="02020603050405020304" pitchFamily="18" charset="0"/>
              </a:rPr>
              <a:t>variation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0"/>
            <a:ext cx="8727744" cy="1143000"/>
          </a:xfrm>
        </p:spPr>
        <p:txBody>
          <a:bodyPr>
            <a:noAutofit/>
          </a:bodyPr>
          <a:lstStyle/>
          <a:p>
            <a:pPr algn="l"/>
            <a:r>
              <a:rPr lang="en-US" sz="3000" dirty="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0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Developing a GENO Data Model to support formal schema for data representation</a:t>
            </a:r>
          </a:p>
        </p:txBody>
      </p:sp>
      <p:sp>
        <p:nvSpPr>
          <p:cNvPr id="23" name="Title 1"/>
          <p:cNvSpPr txBox="1">
            <a:spLocks/>
          </p:cNvSpPr>
          <p:nvPr/>
        </p:nvSpPr>
        <p:spPr>
          <a:xfrm>
            <a:off x="416256" y="0"/>
            <a:ext cx="872774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447800" y="2819400"/>
            <a:ext cx="6477000" cy="923330"/>
          </a:xfrm>
          <a:prstGeom prst="rect">
            <a:avLst/>
          </a:prstGeom>
          <a:noFill/>
        </p:spPr>
        <p:txBody>
          <a:bodyPr wrap="square" rtlCol="0">
            <a:spAutoFit/>
          </a:bodyPr>
          <a:lstStyle/>
          <a:p>
            <a:r>
              <a:rPr lang="en-US" dirty="0" smtClean="0"/>
              <a:t>To Do – add diagram and </a:t>
            </a:r>
            <a:r>
              <a:rPr lang="en-US" dirty="0" smtClean="0">
                <a:hlinkClick r:id="rId3"/>
              </a:rPr>
              <a:t>link</a:t>
            </a:r>
            <a:r>
              <a:rPr lang="en-US" dirty="0" smtClean="0"/>
              <a:t> to  the developing GENO information model and example schemas/profiles.</a:t>
            </a:r>
          </a:p>
          <a:p>
            <a:endParaRPr lang="en-US" dirty="0"/>
          </a:p>
        </p:txBody>
      </p:sp>
    </p:spTree>
    <p:extLst>
      <p:ext uri="{BB962C8B-B14F-4D97-AF65-F5344CB8AC3E}">
        <p14:creationId xmlns:p14="http://schemas.microsoft.com/office/powerpoint/2010/main" val="153543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a:latin typeface="Times New Roman" panose="02020603050405020304" pitchFamily="18" charset="0"/>
                <a:cs typeface="Times New Roman" panose="02020603050405020304" pitchFamily="18" charset="0"/>
              </a:rPr>
              <a:t>programmatic </a:t>
            </a:r>
            <a:r>
              <a:rPr lang="en-US" sz="2000" dirty="0" smtClean="0">
                <a:latin typeface="Times New Roman" panose="02020603050405020304" pitchFamily="18" charset="0"/>
                <a:cs typeface="Times New Roman" panose="02020603050405020304" pitchFamily="18" charset="0"/>
              </a:rPr>
              <a:t>, cypher, OWL reasoning (property chains, SWRL rules)</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447800"/>
            <a:ext cx="8229600" cy="4953000"/>
          </a:xfrm>
        </p:spPr>
        <p:txBody>
          <a:bodyPr>
            <a:normAutofit fontScale="85000" lnSpcReduction="20000"/>
          </a:bodyPr>
          <a:lstStyle/>
          <a:p>
            <a:pPr fontAlgn="base"/>
            <a:r>
              <a:rPr lang="en-US" dirty="0">
                <a:latin typeface="Times New Roman" panose="02020603050405020304" pitchFamily="18" charset="0"/>
                <a:cs typeface="Times New Roman" panose="02020603050405020304" pitchFamily="18" charset="0"/>
              </a:rPr>
              <a:t>Challenges</a:t>
            </a:r>
          </a:p>
          <a:p>
            <a:pPr lvl="1" fontAlgn="base"/>
            <a:r>
              <a:rPr lang="en-US" dirty="0">
                <a:latin typeface="Times New Roman" panose="02020603050405020304" pitchFamily="18" charset="0"/>
                <a:cs typeface="Times New Roman" panose="02020603050405020304" pitchFamily="18" charset="0"/>
              </a:rPr>
              <a:t>Each MOD has a different </a:t>
            </a:r>
            <a:r>
              <a:rPr lang="en-US" b="1"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genotypes and genetic entities</a:t>
            </a:r>
          </a:p>
          <a:p>
            <a:pPr lvl="1" fontAlgn="base"/>
            <a:r>
              <a:rPr lang="en-US" dirty="0">
                <a:latin typeface="Times New Roman" panose="02020603050405020304" pitchFamily="18" charset="0"/>
                <a:cs typeface="Times New Roman" panose="02020603050405020304" pitchFamily="18" charset="0"/>
              </a:rPr>
              <a:t>Each MOD has different </a:t>
            </a:r>
            <a:r>
              <a:rPr lang="en-US" b="1" dirty="0">
                <a:latin typeface="Times New Roman" panose="02020603050405020304" pitchFamily="18" charset="0"/>
                <a:cs typeface="Times New Roman" panose="02020603050405020304" pitchFamily="18" charset="0"/>
              </a:rPr>
              <a:t>curation practices </a:t>
            </a:r>
            <a:r>
              <a:rPr lang="en-US" dirty="0">
                <a:latin typeface="Times New Roman" panose="02020603050405020304" pitchFamily="18" charset="0"/>
                <a:cs typeface="Times New Roman" panose="02020603050405020304" pitchFamily="18" charset="0"/>
              </a:rPr>
              <a:t>for which kind of entity they attach </a:t>
            </a:r>
            <a:r>
              <a:rPr lang="en-US" dirty="0" smtClean="0">
                <a:latin typeface="Times New Roman" panose="02020603050405020304" pitchFamily="18" charset="0"/>
                <a:cs typeface="Times New Roman" panose="02020603050405020304" pitchFamily="18" charset="0"/>
              </a:rPr>
              <a:t>to phenotypes</a:t>
            </a:r>
            <a:endParaRPr lang="en-US" dirty="0" smtClean="0">
              <a:latin typeface="Times New Roman" panose="02020603050405020304" pitchFamily="18" charset="0"/>
              <a:cs typeface="Times New Roman" panose="02020603050405020304" pitchFamily="18" charset="0"/>
            </a:endParaRPr>
          </a:p>
          <a:p>
            <a:pPr marL="457200" lvl="1" indent="0" fontAlgn="base">
              <a:buNone/>
            </a:pP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Approach</a:t>
            </a:r>
          </a:p>
          <a:p>
            <a:pPr lvl="1" fontAlgn="base"/>
            <a:r>
              <a:rPr lang="en-US" dirty="0">
                <a:latin typeface="Times New Roman" panose="02020603050405020304" pitchFamily="18" charset="0"/>
                <a:cs typeface="Times New Roman" panose="02020603050405020304" pitchFamily="18" charset="0"/>
              </a:rPr>
              <a:t>Hierarchical ‘partonomy’ model of genotypes</a:t>
            </a:r>
          </a:p>
          <a:p>
            <a:pPr lvl="1" fontAlgn="base"/>
            <a:r>
              <a:rPr lang="en-US" dirty="0">
                <a:latin typeface="Times New Roman" panose="02020603050405020304" pitchFamily="18" charset="0"/>
                <a:cs typeface="Times New Roman" panose="02020603050405020304" pitchFamily="18" charset="0"/>
              </a:rPr>
              <a:t>Analogy with genomic entities</a:t>
            </a:r>
          </a:p>
          <a:p>
            <a:pPr lvl="2" fontAlgn="base"/>
            <a:r>
              <a:rPr lang="en-US" dirty="0">
                <a:latin typeface="Times New Roman" panose="02020603050405020304" pitchFamily="18" charset="0"/>
                <a:cs typeface="Times New Roman" panose="02020603050405020304" pitchFamily="18" charset="0"/>
              </a:rPr>
              <a:t>Gene, transcript, feature</a:t>
            </a:r>
          </a:p>
          <a:p>
            <a:pPr lvl="2" fontAlgn="base"/>
            <a:r>
              <a:rPr lang="en-US" dirty="0">
                <a:latin typeface="Times New Roman" panose="02020603050405020304" pitchFamily="18" charset="0"/>
                <a:cs typeface="Times New Roman" panose="02020603050405020304" pitchFamily="18" charset="0"/>
              </a:rPr>
              <a:t>GFF3, SO</a:t>
            </a:r>
          </a:p>
          <a:p>
            <a:pPr lvl="1" fontAlgn="base"/>
            <a:r>
              <a:rPr lang="en-US" dirty="0">
                <a:latin typeface="Times New Roman" panose="02020603050405020304" pitchFamily="18" charset="0"/>
                <a:cs typeface="Times New Roman" panose="02020603050405020304" pitchFamily="18" charset="0"/>
              </a:rPr>
              <a:t>GENO: Genotype Ontology</a:t>
            </a:r>
          </a:p>
          <a:p>
            <a:pPr lvl="2" fontAlgn="base"/>
            <a:r>
              <a:rPr lang="en-US" u="sng" dirty="0">
                <a:latin typeface="Times New Roman" panose="02020603050405020304" pitchFamily="18" charset="0"/>
                <a:cs typeface="Times New Roman" panose="02020603050405020304" pitchFamily="18" charset="0"/>
                <a:hlinkClick r:id="rId2"/>
              </a:rPr>
              <a:t>https://github.com/monarch-initiative/GENO-ontology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776"/>
                </a:solidFill>
                <a:latin typeface="Times New Roman" panose="02020603050405020304" pitchFamily="18" charset="0"/>
                <a:cs typeface="Times New Roman" panose="02020603050405020304" pitchFamily="18" charset="0"/>
              </a:rPr>
              <a:t>Challenges/Approaches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6" name="Rectangle 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582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837" y="1176753"/>
            <a:ext cx="5392764" cy="53677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Users\brushm\AppData\Roaming\PixelMetrics\CaptureWiz\Temp\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8800" y="5257800"/>
            <a:ext cx="3276600" cy="12866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3022" y="838200"/>
            <a:ext cx="4957378" cy="338554"/>
          </a:xfrm>
          <a:prstGeom prst="rect">
            <a:avLst/>
          </a:prstGeom>
        </p:spPr>
        <p:txBody>
          <a:bodyPr wrap="square">
            <a:spAutoFit/>
          </a:bodyPr>
          <a:lstStyle/>
          <a:p>
            <a:r>
              <a:rPr lang="en-US" sz="1600" dirty="0"/>
              <a:t> </a:t>
            </a:r>
            <a:r>
              <a:rPr lang="en-US" sz="1600" dirty="0">
                <a:hlinkClick r:id="rId5"/>
              </a:rPr>
              <a:t>http://</a:t>
            </a:r>
            <a:r>
              <a:rPr lang="en-US" sz="1600" dirty="0" smtClean="0">
                <a:hlinkClick r:id="rId5"/>
              </a:rPr>
              <a:t>www.informatics.jax.org/accession/MGI:3784385</a:t>
            </a:r>
            <a:r>
              <a:rPr lang="en-US" sz="1600" dirty="0" smtClean="0"/>
              <a:t> </a:t>
            </a:r>
            <a:endParaRPr lang="en-US" sz="1600" dirty="0"/>
          </a:p>
        </p:txBody>
      </p:sp>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4100" name="Picture 4" descr="C:\Users\brushm\AppData\Roaming\PixelMetrics\CaptureWiz\Temp\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75" y="1231325"/>
            <a:ext cx="7989896" cy="540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6" name="Picture 2" descr="C:\Users\brushm\AppData\Roaming\PixelMetrics\CaptureWiz\Temp\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5485"/>
            <a:ext cx="8077200" cy="5416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989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1394904"/>
            <a:ext cx="8586177" cy="5234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94446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
        <p:nvSpPr>
          <p:cNvPr id="7" name="Rectangle 6"/>
          <p:cNvSpPr/>
          <p:nvPr/>
        </p:nvSpPr>
        <p:spPr>
          <a:xfrm>
            <a:off x="882856" y="849868"/>
            <a:ext cx="7575344" cy="338554"/>
          </a:xfrm>
          <a:prstGeom prst="rect">
            <a:avLst/>
          </a:prstGeom>
        </p:spPr>
        <p:txBody>
          <a:bodyPr wrap="none">
            <a:spAutoFit/>
          </a:bodyPr>
          <a:lstStyle/>
          <a:p>
            <a:r>
              <a:rPr lang="en-US" sz="1600" dirty="0" smtClean="0"/>
              <a:t>Links to source </a:t>
            </a:r>
            <a:r>
              <a:rPr lang="en-US" sz="1600" dirty="0"/>
              <a:t>records </a:t>
            </a:r>
            <a:r>
              <a:rPr lang="en-US" sz="1600" dirty="0" smtClean="0"/>
              <a:t>for this example are provided </a:t>
            </a:r>
            <a:r>
              <a:rPr lang="en-US" sz="1600" dirty="0"/>
              <a:t>in the doc at </a:t>
            </a:r>
            <a:r>
              <a:rPr lang="en-US" sz="1600" dirty="0">
                <a:hlinkClick r:id="rId5"/>
              </a:rPr>
              <a:t>http://</a:t>
            </a:r>
            <a:r>
              <a:rPr lang="en-US" sz="1600" dirty="0" smtClean="0">
                <a:hlinkClick r:id="rId5"/>
              </a:rPr>
              <a:t>bit.ly/2D9b0nt</a:t>
            </a:r>
            <a:r>
              <a:rPr lang="en-US" sz="1600" dirty="0" smtClean="0"/>
              <a:t>  </a:t>
            </a:r>
            <a:endParaRPr lang="en-US" sz="1600" dirty="0"/>
          </a:p>
        </p:txBody>
      </p:sp>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genomic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t>
            </a:r>
            <a:r>
              <a:rPr lang="en-US" sz="2000" b="1" dirty="0"/>
              <a:t>A</a:t>
            </a:r>
            <a:r>
              <a:rPr lang="en-US" sz="2000" b="1" dirty="0" smtClean="0"/>
              <a:t>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t>
            </a:r>
            <a:r>
              <a:rPr lang="en-US" sz="2000" b="1" dirty="0"/>
              <a:t>A</a:t>
            </a:r>
            <a:r>
              <a:rPr lang="en-US" sz="2000" b="1" dirty="0" smtClean="0"/>
              <a:t>llele: </a:t>
            </a:r>
            <a:r>
              <a:rPr lang="en-US" sz="2000" dirty="0" smtClean="0"/>
              <a:t>An allele of a 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5573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Extra/Outdated Slides</a:t>
            </a:r>
            <a:endParaRPr lang="en-US" dirty="0"/>
          </a:p>
        </p:txBody>
      </p:sp>
    </p:spTree>
    <p:extLst>
      <p:ext uri="{BB962C8B-B14F-4D97-AF65-F5344CB8AC3E}">
        <p14:creationId xmlns:p14="http://schemas.microsoft.com/office/powerpoint/2010/main" val="4280595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75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AutoShape 2" descr="Screen Shot 2016-06-01 at 9.19.37 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creen Shot 2016-06-01 at 9.19.37 AM.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Screen Shot 2016-06-01 at 9.19.37 AM.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Users\brushm\AppData\Roaming\PixelMetrics\CaptureWiz\Tem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133600"/>
            <a:ext cx="7905102"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001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brushm\AppData\Roaming\PixelMetrics\CaptureWiz\Tem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76016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89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Challenges/Approaches</a:t>
            </a:r>
            <a:endParaRPr lang="en-US" dirty="0"/>
          </a:p>
        </p:txBody>
      </p:sp>
      <p:sp>
        <p:nvSpPr>
          <p:cNvPr id="4" name="Content Placeholder 3"/>
          <p:cNvSpPr>
            <a:spLocks noGrp="1"/>
          </p:cNvSpPr>
          <p:nvPr>
            <p:ph idx="1"/>
          </p:nvPr>
        </p:nvSpPr>
        <p:spPr/>
        <p:txBody>
          <a:bodyPr>
            <a:normAutofit fontScale="85000" lnSpcReduction="20000"/>
          </a:bodyPr>
          <a:lstStyle/>
          <a:p>
            <a:pPr fontAlgn="base"/>
            <a:r>
              <a:rPr lang="en-US" dirty="0"/>
              <a:t>Challenges</a:t>
            </a:r>
          </a:p>
          <a:p>
            <a:pPr lvl="1" fontAlgn="base"/>
            <a:r>
              <a:rPr lang="en-US" dirty="0"/>
              <a:t>Each MOD has a different </a:t>
            </a:r>
            <a:r>
              <a:rPr lang="en-US" b="1" dirty="0" err="1"/>
              <a:t>datamodel</a:t>
            </a:r>
            <a:r>
              <a:rPr lang="en-US" dirty="0"/>
              <a:t> for genotypes and genetic entities</a:t>
            </a:r>
          </a:p>
          <a:p>
            <a:pPr lvl="1" fontAlgn="base"/>
            <a:r>
              <a:rPr lang="en-US" dirty="0"/>
              <a:t>Each MOD has different </a:t>
            </a:r>
            <a:r>
              <a:rPr lang="en-US" b="1" dirty="0"/>
              <a:t>curation practices </a:t>
            </a:r>
            <a:r>
              <a:rPr lang="en-US" dirty="0"/>
              <a:t>for which kind of entity they attach phenotypes to</a:t>
            </a:r>
          </a:p>
          <a:p>
            <a:pPr fontAlgn="base"/>
            <a:r>
              <a:rPr lang="en-US" dirty="0"/>
              <a:t>Approach</a:t>
            </a:r>
          </a:p>
          <a:p>
            <a:pPr lvl="1" fontAlgn="base"/>
            <a:r>
              <a:rPr lang="en-US" dirty="0"/>
              <a:t>Hierarchical ‘partonomy’ model of genotypes</a:t>
            </a:r>
          </a:p>
          <a:p>
            <a:pPr lvl="1" fontAlgn="base"/>
            <a:r>
              <a:rPr lang="en-US" dirty="0"/>
              <a:t>Analogy with genomic entities</a:t>
            </a:r>
          </a:p>
          <a:p>
            <a:pPr lvl="2" fontAlgn="base"/>
            <a:r>
              <a:rPr lang="en-US" dirty="0"/>
              <a:t>Gene, transcript, feature</a:t>
            </a:r>
          </a:p>
          <a:p>
            <a:pPr lvl="2" fontAlgn="base"/>
            <a:r>
              <a:rPr lang="en-US" dirty="0"/>
              <a:t>GFF3, SO</a:t>
            </a:r>
          </a:p>
          <a:p>
            <a:pPr lvl="1" fontAlgn="base"/>
            <a:r>
              <a:rPr lang="en-US" dirty="0"/>
              <a:t>GENO: Genotype Ontology</a:t>
            </a:r>
          </a:p>
          <a:p>
            <a:pPr lvl="2" fontAlgn="base"/>
            <a:r>
              <a:rPr lang="en-US" u="sng" dirty="0">
                <a:hlinkClick r:id="rId2"/>
              </a:rPr>
              <a:t>https://github.com/monarch-initiative/GENO-ontology</a:t>
            </a:r>
            <a:r>
              <a:rPr lang="en-US" dirty="0"/>
              <a:t>  </a:t>
            </a:r>
          </a:p>
          <a:p>
            <a:endParaRPr lang="en-US" dirty="0"/>
          </a:p>
        </p:txBody>
      </p:sp>
    </p:spTree>
    <p:extLst>
      <p:ext uri="{BB962C8B-B14F-4D97-AF65-F5344CB8AC3E}">
        <p14:creationId xmlns:p14="http://schemas.microsoft.com/office/powerpoint/2010/main" val="6540185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88360"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894580" y="4521200"/>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Tree>
    <p:extLst>
      <p:ext uri="{BB962C8B-B14F-4D97-AF65-F5344CB8AC3E}">
        <p14:creationId xmlns:p14="http://schemas.microsoft.com/office/powerpoint/2010/main" val="1656599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524000" y="2446232"/>
            <a:ext cx="1172116"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547801" y="244296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background genotype</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766548" y="5140960"/>
            <a:ext cx="1542409" cy="746358"/>
          </a:xfrm>
          <a:prstGeom prst="rect">
            <a:avLst/>
          </a:prstGeom>
          <a:noFill/>
        </p:spPr>
        <p:txBody>
          <a:bodyPr wrap="none" rtlCol="0">
            <a:spAutoFit/>
          </a:bodyPr>
          <a:lstStyle/>
          <a:p>
            <a:pPr algn="ctr">
              <a:lnSpc>
                <a:spcPts val="1700"/>
              </a:lnSpc>
            </a:pPr>
            <a:r>
              <a:rPr lang="en-US" sz="1600" b="1" dirty="0" smtClean="0">
                <a:solidFill>
                  <a:srgbClr val="002774"/>
                </a:solidFill>
                <a:latin typeface="Courier" pitchFamily="49" charset="0"/>
              </a:rPr>
              <a:t>allele</a:t>
            </a:r>
          </a:p>
          <a:p>
            <a:pPr algn="ctr">
              <a:lnSpc>
                <a:spcPts val="1700"/>
              </a:lnSpc>
            </a:pPr>
            <a:r>
              <a:rPr lang="en-US" sz="1600" b="1" dirty="0" smtClean="0">
                <a:solidFill>
                  <a:srgbClr val="002774"/>
                </a:solidFill>
                <a:latin typeface="Courier" pitchFamily="49" charset="0"/>
              </a:rPr>
              <a:t>(haplotype)</a:t>
            </a:r>
            <a:endParaRPr lang="en-US" sz="1600" b="1" dirty="0" smtClean="0">
              <a:solidFill>
                <a:srgbClr val="002774"/>
              </a:solidFill>
              <a:latin typeface="Courier" pitchFamily="49" charset="0"/>
            </a:endParaRPr>
          </a:p>
          <a:p>
            <a:pPr algn="ctr">
              <a:lnSpc>
                <a:spcPts val="17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265774" y="6365544"/>
            <a:ext cx="873989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using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9" name="TextBox 28"/>
          <p:cNvSpPr txBox="1"/>
          <p:nvPr/>
        </p:nvSpPr>
        <p:spPr>
          <a:xfrm>
            <a:off x="3555492"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36" name="Rectangle 35"/>
          <p:cNvSpPr/>
          <p:nvPr/>
        </p:nvSpPr>
        <p:spPr>
          <a:xfrm>
            <a:off x="4911852" y="4548513"/>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091684" y="4521837"/>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and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the extrinsic genotype.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310742"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99019" y="547140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2" name="Rectangle 21"/>
          <p:cNvSpPr/>
          <p:nvPr/>
        </p:nvSpPr>
        <p:spPr>
          <a:xfrm>
            <a:off x="3058884"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45536" y="5493163"/>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8" name="Rectangle 27"/>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analogous to a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56722</TotalTime>
  <Words>4903</Words>
  <Application>Microsoft Office PowerPoint</Application>
  <PresentationFormat>On-screen Show (4:3)</PresentationFormat>
  <Paragraphs>491</Paragraphs>
  <Slides>37</Slides>
  <Notes>29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The Genotype Ontology</vt:lpstr>
      <vt:lpstr>PowerPoint Presentation</vt:lpstr>
      <vt:lpstr>GENO Overview</vt:lpstr>
      <vt:lpstr>PowerPoint Presentation</vt:lpstr>
      <vt:lpstr>GENO Overview</vt:lpstr>
      <vt:lpstr>PowerPoint Presentation</vt:lpstr>
      <vt:lpstr>The Intrinsic Genotype Partonomy</vt:lpstr>
      <vt:lpstr>PowerPoint Presentation</vt:lpstr>
      <vt:lpstr>The Extrinsic Genotype Partonomy</vt:lpstr>
      <vt:lpstr>Summary</vt:lpstr>
      <vt:lpstr>Use Case 1: Integration of Genotype Representations</vt:lpstr>
      <vt:lpstr>PowerPoint Presentation</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ZFIN</vt:lpstr>
      <vt:lpstr>Data Example: ZFIN</vt:lpstr>
      <vt:lpstr>Data Example: Flybase</vt:lpstr>
      <vt:lpstr>Key Concepts</vt:lpstr>
      <vt:lpstr>Key Concepts</vt:lpstr>
      <vt:lpstr>PowerPoint Presentation</vt:lpstr>
      <vt:lpstr>Extra/Outdated Slides</vt:lpstr>
      <vt:lpstr>PowerPoint Presentation</vt:lpstr>
      <vt:lpstr>PowerPoint Presentation</vt:lpstr>
      <vt:lpstr>PowerPoint Presentation</vt:lpstr>
      <vt:lpstr>Challenges/Approaches</vt:lpstr>
      <vt:lpstr>The Intrinsic Genotype Partonomy</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162</cp:revision>
  <dcterms:created xsi:type="dcterms:W3CDTF">2016-02-11T01:11:13Z</dcterms:created>
  <dcterms:modified xsi:type="dcterms:W3CDTF">2018-06-15T13:31:52Z</dcterms:modified>
</cp:coreProperties>
</file>